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3" r:id="rId3"/>
    <p:sldId id="272" r:id="rId4"/>
    <p:sldId id="263" r:id="rId5"/>
    <p:sldId id="274" r:id="rId6"/>
  </p:sldIdLst>
  <p:sldSz cx="7199313" cy="7199313"/>
  <p:notesSz cx="6858000" cy="9144000"/>
  <p:embeddedFontLst>
    <p:embeddedFont>
      <p:font typeface="KoPubWorld돋움체 Bold" panose="00000800000000000000" pitchFamily="2" charset="-127"/>
      <p:bold r:id="rId7"/>
    </p:embeddedFont>
    <p:embeddedFont>
      <p:font typeface="KoPubWorld돋움체 Light" panose="00000300000000000000" pitchFamily="2" charset="-127"/>
      <p:regular r:id="rId8"/>
    </p:embeddedFont>
    <p:embeddedFont>
      <p:font typeface="KoPubWorld돋움체 Medium" panose="00000600000000000000" pitchFamily="2" charset="-127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3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4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3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99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15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06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71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52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2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86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30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41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3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8B07-0710-408B-8305-ADED5CC43B27}" type="datetimeFigureOut">
              <a:rPr lang="ko-KR" altLang="en-US" smtClean="0"/>
              <a:t>2023-08-24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04D0-5502-440B-9E67-CC9D53B655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78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1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1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1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nsulting@somans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8C9B74ED-684D-A374-FA97-9F59B3A5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95" y="62616"/>
            <a:ext cx="2867919" cy="58466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24BF3186-24A3-702A-009A-30F0621917E3}"/>
              </a:ext>
            </a:extLst>
          </p:cNvPr>
          <p:cNvGrpSpPr/>
          <p:nvPr/>
        </p:nvGrpSpPr>
        <p:grpSpPr>
          <a:xfrm>
            <a:off x="165745" y="-502149"/>
            <a:ext cx="280735" cy="8203610"/>
            <a:chOff x="186641" y="-1008233"/>
            <a:chExt cx="245213" cy="11479074"/>
          </a:xfrm>
        </p:grpSpPr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01D6B065-D39B-2943-901B-A2A39821CFB4}"/>
                </a:ext>
              </a:extLst>
            </p:cNvPr>
            <p:cNvSpPr/>
            <p:nvPr userDrawn="1"/>
          </p:nvSpPr>
          <p:spPr>
            <a:xfrm rot="5400000">
              <a:off x="-1855049" y="1033457"/>
              <a:ext cx="4328594" cy="245213"/>
            </a:xfrm>
            <a:prstGeom prst="parallelogram">
              <a:avLst>
                <a:gd name="adj" fmla="val 130738"/>
              </a:avLst>
            </a:prstGeom>
            <a:solidFill>
              <a:srgbClr val="008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  <p:sp>
          <p:nvSpPr>
            <p:cNvPr id="6" name="평행 사변형 5">
              <a:extLst>
                <a:ext uri="{FF2B5EF4-FFF2-40B4-BE49-F238E27FC236}">
                  <a16:creationId xmlns:a16="http://schemas.microsoft.com/office/drawing/2014/main" id="{FDF5022F-26F2-92C3-93E0-C23862574D78}"/>
                </a:ext>
              </a:extLst>
            </p:cNvPr>
            <p:cNvSpPr/>
            <p:nvPr userDrawn="1"/>
          </p:nvSpPr>
          <p:spPr>
            <a:xfrm rot="5400000">
              <a:off x="-3554915" y="6484072"/>
              <a:ext cx="7728325" cy="245213"/>
            </a:xfrm>
            <a:prstGeom prst="parallelogram">
              <a:avLst>
                <a:gd name="adj" fmla="val 130738"/>
              </a:avLst>
            </a:prstGeom>
            <a:solidFill>
              <a:srgbClr val="82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46" dirty="0"/>
            </a:p>
          </p:txBody>
        </p:sp>
      </p:grp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C0314338-8B88-7DF1-FC76-0F325A621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426" y="6785173"/>
            <a:ext cx="1401279" cy="27373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93507" y="3162300"/>
            <a:ext cx="5863116" cy="2867194"/>
            <a:chOff x="893507" y="2464566"/>
            <a:chExt cx="5863116" cy="2867194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FE081BEE-7F56-4B2D-2527-F969704FC292}"/>
                </a:ext>
              </a:extLst>
            </p:cNvPr>
            <p:cNvSpPr/>
            <p:nvPr/>
          </p:nvSpPr>
          <p:spPr>
            <a:xfrm>
              <a:off x="893507" y="2464566"/>
              <a:ext cx="5863116" cy="2867194"/>
            </a:xfrm>
            <a:prstGeom prst="roundRect">
              <a:avLst>
                <a:gd name="adj" fmla="val 4261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8EA881-37A0-4242-0E7B-32ED07472E1F}"/>
                </a:ext>
              </a:extLst>
            </p:cNvPr>
            <p:cNvSpPr txBox="1"/>
            <p:nvPr/>
          </p:nvSpPr>
          <p:spPr>
            <a:xfrm>
              <a:off x="1191402" y="2665518"/>
              <a:ext cx="5267326" cy="246529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  <a:buSzPct val="70000"/>
              </a:pP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고의적 개인정보 유출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·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부정이용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으로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  <a:p>
              <a:pPr algn="ctr">
                <a:lnSpc>
                  <a:spcPct val="130000"/>
                </a:lnSpc>
                <a:buSzPct val="70000"/>
              </a:pP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범죄악용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정보주체에 대한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2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차 피해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인격권에 대한 중대피해 발생시 개인정보보호위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는 해당기관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  <a:p>
              <a:pPr algn="ctr">
                <a:lnSpc>
                  <a:spcPct val="130000"/>
                </a:lnSpc>
                <a:buSzPct val="70000"/>
              </a:pPr>
              <a:r>
                <a:rPr lang="ko-KR" altLang="en-US" sz="2400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대표이사</a:t>
              </a:r>
              <a:r>
                <a:rPr lang="en-US" altLang="ko-KR" sz="2400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CISO</a:t>
              </a:r>
              <a:r>
                <a:rPr lang="ko-KR" altLang="en-US" sz="2400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파면</a:t>
              </a:r>
              <a:r>
                <a:rPr lang="en-US" altLang="ko-KR" sz="2400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·</a:t>
              </a:r>
              <a:r>
                <a:rPr lang="ko-KR" altLang="en-US" sz="2400" dirty="0">
                  <a:solidFill>
                    <a:srgbClr val="C0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해임</a:t>
              </a:r>
              <a:endParaRPr lang="en-US" altLang="ko-KR" sz="24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CB247E1-B34B-3C2C-7118-C01B1A7F277B}"/>
              </a:ext>
            </a:extLst>
          </p:cNvPr>
          <p:cNvSpPr txBox="1"/>
          <p:nvPr/>
        </p:nvSpPr>
        <p:spPr>
          <a:xfrm>
            <a:off x="893507" y="1112545"/>
            <a:ext cx="6140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개인정보보호법 지침 </a:t>
            </a:r>
            <a:endParaRPr lang="en-US" altLang="ko-KR" sz="300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3000" dirty="0">
                <a:solidFill>
                  <a:srgbClr val="007DC3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lang="ko-KR" altLang="en-US" sz="3000" dirty="0">
                <a:solidFill>
                  <a:srgbClr val="007DC3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개인정보보호 법규위반에 대한 </a:t>
            </a:r>
            <a:endParaRPr lang="en-US" altLang="ko-KR" sz="3000" dirty="0">
              <a:solidFill>
                <a:srgbClr val="007DC3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000" dirty="0">
                <a:solidFill>
                  <a:srgbClr val="007DC3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징계권고 기준</a:t>
            </a:r>
            <a:r>
              <a:rPr lang="en-US" altLang="ko-KR" sz="3000" dirty="0">
                <a:solidFill>
                  <a:srgbClr val="007DC3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&gt; </a:t>
            </a:r>
            <a:r>
              <a:rPr lang="ko-KR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핵심 사항 </a:t>
            </a:r>
            <a:r>
              <a:rPr lang="en-US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175CDA8-1566-837C-395B-CFE8CAFEB7B7}"/>
              </a:ext>
            </a:extLst>
          </p:cNvPr>
          <p:cNvSpPr/>
          <p:nvPr/>
        </p:nvSpPr>
        <p:spPr>
          <a:xfrm>
            <a:off x="977483" y="914401"/>
            <a:ext cx="1411154" cy="226137"/>
          </a:xfrm>
          <a:prstGeom prst="round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latin typeface="+mj-ea"/>
                <a:ea typeface="+mj-ea"/>
              </a:rPr>
              <a:t>2022.12.24 </a:t>
            </a:r>
            <a:r>
              <a:rPr lang="ko-KR" altLang="en-US" sz="1050" dirty="0">
                <a:latin typeface="+mj-ea"/>
                <a:ea typeface="+mj-ea"/>
              </a:rPr>
              <a:t>시행 중</a:t>
            </a:r>
          </a:p>
        </p:txBody>
      </p:sp>
    </p:spTree>
    <p:extLst>
      <p:ext uri="{BB962C8B-B14F-4D97-AF65-F5344CB8AC3E}">
        <p14:creationId xmlns:p14="http://schemas.microsoft.com/office/powerpoint/2010/main" val="235551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1797F0E9-4DBB-E701-74C8-1D132F38D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426" y="6785173"/>
            <a:ext cx="1401279" cy="27373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DE96CCD-EBC7-02C2-BB0C-510B2ADD1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31" y="67934"/>
            <a:ext cx="2867919" cy="584667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C2959B51-CCE1-760A-4C62-BD98C67DA44D}"/>
              </a:ext>
            </a:extLst>
          </p:cNvPr>
          <p:cNvGrpSpPr/>
          <p:nvPr/>
        </p:nvGrpSpPr>
        <p:grpSpPr>
          <a:xfrm>
            <a:off x="165745" y="-502149"/>
            <a:ext cx="280735" cy="8203610"/>
            <a:chOff x="186641" y="-1008233"/>
            <a:chExt cx="245213" cy="11479074"/>
          </a:xfrm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0299A9A3-01D1-DDDB-7077-DA25740C5A28}"/>
                </a:ext>
              </a:extLst>
            </p:cNvPr>
            <p:cNvSpPr/>
            <p:nvPr userDrawn="1"/>
          </p:nvSpPr>
          <p:spPr>
            <a:xfrm rot="5400000">
              <a:off x="-1855049" y="1033457"/>
              <a:ext cx="4328594" cy="245213"/>
            </a:xfrm>
            <a:prstGeom prst="parallelogram">
              <a:avLst>
                <a:gd name="adj" fmla="val 130738"/>
              </a:avLst>
            </a:prstGeom>
            <a:solidFill>
              <a:srgbClr val="008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FFB33A02-962D-2173-440E-723FF84EFE40}"/>
                </a:ext>
              </a:extLst>
            </p:cNvPr>
            <p:cNvSpPr/>
            <p:nvPr userDrawn="1"/>
          </p:nvSpPr>
          <p:spPr>
            <a:xfrm rot="5400000">
              <a:off x="-3554915" y="6484072"/>
              <a:ext cx="7728325" cy="245213"/>
            </a:xfrm>
            <a:prstGeom prst="parallelogram">
              <a:avLst>
                <a:gd name="adj" fmla="val 130738"/>
              </a:avLst>
            </a:prstGeom>
            <a:solidFill>
              <a:srgbClr val="82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F7097BD-6F74-7883-F3E6-A5DBFAE74236}"/>
              </a:ext>
            </a:extLst>
          </p:cNvPr>
          <p:cNvSpPr/>
          <p:nvPr/>
        </p:nvSpPr>
        <p:spPr>
          <a:xfrm>
            <a:off x="893507" y="1577975"/>
            <a:ext cx="5863116" cy="4725792"/>
          </a:xfrm>
          <a:prstGeom prst="roundRect">
            <a:avLst>
              <a:gd name="adj" fmla="val 426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6CFB9-48A0-44B8-05E2-1C818BC6F87A}"/>
              </a:ext>
            </a:extLst>
          </p:cNvPr>
          <p:cNvSpPr txBox="1"/>
          <p:nvPr/>
        </p:nvSpPr>
        <p:spPr>
          <a:xfrm>
            <a:off x="1073514" y="1955359"/>
            <a:ext cx="5683109" cy="397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4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징계권고 방법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 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징계권고는 법 등 개인정보 보호와 관련된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법규 위반행위에 대하여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책임이 있는 자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대표자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관련임원</a:t>
            </a:r>
            <a:r>
              <a:rPr lang="en-US" altLang="ko-KR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2000" dirty="0">
                <a:solidFill>
                  <a:srgbClr val="C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징계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할 것을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해당 개인정보처리자에게 권고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보호위는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책임있는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자의 특정 가능성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위반행위 중대성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정보주체 권리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이익 침해 우려 등을 종합적으로 고려하여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중징계 또는 경징계로 구분하거나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altLang="ko-KR" dirty="0">
                <a:solidFill>
                  <a:srgbClr val="C00000"/>
                </a:solidFill>
              </a:rPr>
              <a:t>    </a:t>
            </a:r>
            <a:r>
              <a:rPr lang="ko-KR" altLang="en-US" sz="2000" dirty="0">
                <a:solidFill>
                  <a:srgbClr val="C00000"/>
                </a:solidFill>
                <a:latin typeface="+mj-ea"/>
                <a:ea typeface="+mj-ea"/>
              </a:rPr>
              <a:t>별표 징계기준에 따라 징계 종류를 </a:t>
            </a:r>
            <a:endParaRPr lang="en-US" altLang="ko-KR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14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+mj-ea"/>
                <a:ea typeface="+mj-ea"/>
              </a:rPr>
              <a:t>    </a:t>
            </a:r>
            <a:r>
              <a:rPr lang="ko-KR" altLang="en-US" sz="2000" dirty="0">
                <a:solidFill>
                  <a:srgbClr val="C00000"/>
                </a:solidFill>
                <a:latin typeface="+mj-ea"/>
                <a:ea typeface="+mj-ea"/>
              </a:rPr>
              <a:t>구체적으로 지정하여 징계할 것을 권고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할 수 있음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2A971-591C-D188-1739-E128FBB703CC}"/>
              </a:ext>
            </a:extLst>
          </p:cNvPr>
          <p:cNvSpPr txBox="1"/>
          <p:nvPr/>
        </p:nvSpPr>
        <p:spPr>
          <a:xfrm>
            <a:off x="874457" y="800296"/>
            <a:ext cx="61400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대표이사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CISO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파면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·</a:t>
            </a: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해임 세부내용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591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D140EBE-1D2F-9A97-DEA1-EF383E32A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426" y="6785173"/>
            <a:ext cx="1401279" cy="2737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CAB1741-9DC8-9E46-0E3A-6AAC405F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31" y="67934"/>
            <a:ext cx="2867919" cy="584667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9BD2D42A-459A-46A0-8507-1A5230DB0231}"/>
              </a:ext>
            </a:extLst>
          </p:cNvPr>
          <p:cNvGrpSpPr/>
          <p:nvPr/>
        </p:nvGrpSpPr>
        <p:grpSpPr>
          <a:xfrm>
            <a:off x="165745" y="-502149"/>
            <a:ext cx="280735" cy="8203610"/>
            <a:chOff x="186641" y="-1008233"/>
            <a:chExt cx="245213" cy="11479074"/>
          </a:xfrm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D87DA3B5-89CE-79F7-AFE2-5F19022C86CD}"/>
                </a:ext>
              </a:extLst>
            </p:cNvPr>
            <p:cNvSpPr/>
            <p:nvPr userDrawn="1"/>
          </p:nvSpPr>
          <p:spPr>
            <a:xfrm rot="5400000">
              <a:off x="-1855049" y="1033457"/>
              <a:ext cx="4328594" cy="245213"/>
            </a:xfrm>
            <a:prstGeom prst="parallelogram">
              <a:avLst>
                <a:gd name="adj" fmla="val 130738"/>
              </a:avLst>
            </a:prstGeom>
            <a:solidFill>
              <a:srgbClr val="008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C39311B4-FFAC-A797-EF35-E60A2436B791}"/>
                </a:ext>
              </a:extLst>
            </p:cNvPr>
            <p:cNvSpPr/>
            <p:nvPr userDrawn="1"/>
          </p:nvSpPr>
          <p:spPr>
            <a:xfrm rot="5400000">
              <a:off x="-3554915" y="6484072"/>
              <a:ext cx="7728325" cy="245213"/>
            </a:xfrm>
            <a:prstGeom prst="parallelogram">
              <a:avLst>
                <a:gd name="adj" fmla="val 130738"/>
              </a:avLst>
            </a:prstGeom>
            <a:solidFill>
              <a:srgbClr val="82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13279"/>
              </p:ext>
            </p:extLst>
          </p:nvPr>
        </p:nvGraphicFramePr>
        <p:xfrm>
          <a:off x="893507" y="1516797"/>
          <a:ext cx="5887318" cy="341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318">
                  <a:extLst>
                    <a:ext uri="{9D8B030D-6E8A-4147-A177-3AD203B41FA5}">
                      <a16:colId xmlns:a16="http://schemas.microsoft.com/office/drawing/2014/main" val="156870913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44109056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56443060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2545805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883485697"/>
                    </a:ext>
                  </a:extLst>
                </a:gridCol>
              </a:tblGrid>
              <a:tr h="734496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dirty="0">
                          <a:latin typeface="+mj-ea"/>
                          <a:ea typeface="+mj-ea"/>
                        </a:rPr>
                        <a:t>   </a:t>
                      </a:r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비위 정도 및 </a:t>
                      </a:r>
                      <a:endParaRPr lang="en-US" altLang="ko-KR" sz="1200" b="0" dirty="0">
                        <a:latin typeface="+mj-ea"/>
                        <a:ea typeface="+mj-ea"/>
                      </a:endParaRPr>
                    </a:p>
                    <a:p>
                      <a:pPr algn="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과실여부</a:t>
                      </a:r>
                      <a:endParaRPr lang="en-US" altLang="ko-KR" sz="1200" b="0" dirty="0">
                        <a:latin typeface="+mj-ea"/>
                        <a:ea typeface="+mj-ea"/>
                      </a:endParaRPr>
                    </a:p>
                    <a:p>
                      <a:pPr algn="r" latinLnBrk="1"/>
                      <a:endParaRPr lang="en-US" altLang="ko-KR" sz="1200" b="0" dirty="0">
                        <a:latin typeface="+mj-ea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비위 유형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심각 및 고의</a:t>
                      </a:r>
                      <a:endParaRPr lang="en-US" altLang="ko-KR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심각 및</a:t>
                      </a:r>
                      <a:r>
                        <a:rPr lang="en-US" altLang="ko-KR" sz="1200" b="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baseline="0" dirty="0">
                          <a:latin typeface="+mj-ea"/>
                          <a:ea typeface="+mj-ea"/>
                        </a:rPr>
                        <a:t>중과실</a:t>
                      </a:r>
                      <a:endParaRPr lang="en-US" altLang="ko-KR" sz="1200" b="0" baseline="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50" b="0" baseline="0" dirty="0">
                          <a:latin typeface="+mj-ea"/>
                          <a:ea typeface="+mj-ea"/>
                        </a:rPr>
                        <a:t>또는</a:t>
                      </a:r>
                      <a:r>
                        <a:rPr lang="ko-KR" altLang="en-US" sz="1200" b="0" baseline="0" dirty="0">
                          <a:latin typeface="+mj-ea"/>
                          <a:ea typeface="+mj-ea"/>
                        </a:rPr>
                        <a:t> </a:t>
                      </a:r>
                      <a:endParaRPr lang="en-US" altLang="ko-KR" sz="1200" b="0" baseline="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200" b="0" baseline="0" dirty="0">
                          <a:latin typeface="+mj-ea"/>
                          <a:ea typeface="+mj-ea"/>
                        </a:rPr>
                        <a:t>미약하나 고의</a:t>
                      </a:r>
                      <a:endParaRPr lang="en-US" altLang="ko-KR" sz="1200" b="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심각 및 </a:t>
                      </a:r>
                      <a:r>
                        <a:rPr lang="ko-KR" altLang="en-US" sz="1200" b="0" dirty="0" err="1">
                          <a:latin typeface="+mj-ea"/>
                          <a:ea typeface="+mj-ea"/>
                        </a:rPr>
                        <a:t>경과실</a:t>
                      </a:r>
                      <a:r>
                        <a:rPr lang="en-US" altLang="ko-KR" sz="1200" b="0" dirty="0">
                          <a:latin typeface="+mj-ea"/>
                          <a:ea typeface="+mj-ea"/>
                        </a:rPr>
                        <a:t> </a:t>
                      </a:r>
                    </a:p>
                    <a:p>
                      <a:pPr algn="ctr" latinLnBrk="1"/>
                      <a:r>
                        <a:rPr lang="ko-KR" altLang="en-US" sz="1050" b="0" dirty="0">
                          <a:latin typeface="+mj-ea"/>
                          <a:ea typeface="+mj-ea"/>
                        </a:rPr>
                        <a:t>또는</a:t>
                      </a:r>
                      <a:endParaRPr lang="en-US" altLang="ko-KR" sz="1200" b="0" dirty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미약하나 중과실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latin typeface="+mj-ea"/>
                          <a:ea typeface="+mj-ea"/>
                        </a:rPr>
                        <a:t>미약 및</a:t>
                      </a:r>
                      <a:r>
                        <a:rPr lang="en-US" altLang="ko-KR" sz="12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0" dirty="0" err="1">
                          <a:latin typeface="+mj-ea"/>
                          <a:ea typeface="+mj-ea"/>
                        </a:rPr>
                        <a:t>경과실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0976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무단이용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KoPubWorld돋움체 Medium" panose="00000600000000000000" pitchFamily="2" charset="-127"/>
                        </a:rPr>
                        <a:t>파면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rgbClr val="C00000"/>
                          </a:solidFill>
                          <a:latin typeface="+mj-ea"/>
                          <a:ea typeface="+mj-ea"/>
                          <a:cs typeface="KoPubWorld돋움체 Medium" panose="00000600000000000000" pitchFamily="2" charset="-127"/>
                        </a:rPr>
                        <a:t>해임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해임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강등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감봉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견책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8699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i="0" u="none" strike="noStrike" kern="1200" baseline="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</a:t>
                      </a:r>
                      <a:endParaRPr lang="en-US" altLang="ko-KR" sz="1200" b="0" i="0" u="none" strike="noStrike" kern="1200" baseline="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i="0" u="none" strike="noStrike" kern="1200" baseline="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유출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파면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해임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해임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강등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정직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감봉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견책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985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indent="0" algn="ctr" latinLnBrk="1">
                        <a:buNone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indent="0" algn="ctr" latinLnBrk="1">
                        <a:buNone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무단</a:t>
                      </a:r>
                      <a:r>
                        <a:rPr lang="ko-KR" altLang="en-US" sz="1200" baseline="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수집</a:t>
                      </a: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·</a:t>
                      </a: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열람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파면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강등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견책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5843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i="0" u="none" strike="noStrike" kern="1200" baseline="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lang="en-US" altLang="ko-KR" sz="1200" b="0" i="0" u="none" strike="noStrike" kern="1200" baseline="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200" b="0" i="0" u="none" strike="noStrike" kern="1200" baseline="0" dirty="0">
                          <a:solidFill>
                            <a:schemeClr val="bg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관리소홀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C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파면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해임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강등</a:t>
                      </a:r>
                      <a:r>
                        <a:rPr lang="en-US" altLang="ko-KR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-</a:t>
                      </a:r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정직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감봉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견책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876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2106F4-F3EE-B89D-ABD6-A511EA26343F}"/>
              </a:ext>
            </a:extLst>
          </p:cNvPr>
          <p:cNvSpPr txBox="1"/>
          <p:nvPr/>
        </p:nvSpPr>
        <p:spPr>
          <a:xfrm>
            <a:off x="874457" y="800296"/>
            <a:ext cx="61400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별표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]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징계기준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4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조 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항 관련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B18FF83-DF77-009B-FA32-3E3C0CB220B1}"/>
              </a:ext>
            </a:extLst>
          </p:cNvPr>
          <p:cNvSpPr/>
          <p:nvPr/>
        </p:nvSpPr>
        <p:spPr>
          <a:xfrm>
            <a:off x="893507" y="5172076"/>
            <a:ext cx="5863116" cy="1485900"/>
          </a:xfrm>
          <a:prstGeom prst="roundRect">
            <a:avLst>
              <a:gd name="adj" fmla="val 426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DEE249-9B68-DF02-95E2-868B19328404}"/>
              </a:ext>
            </a:extLst>
          </p:cNvPr>
          <p:cNvSpPr txBox="1"/>
          <p:nvPr/>
        </p:nvSpPr>
        <p:spPr>
          <a:xfrm>
            <a:off x="1047965" y="5262694"/>
            <a:ext cx="5562385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lnSpc>
                <a:spcPct val="114000"/>
              </a:lnSpc>
              <a:buSzPct val="80000"/>
              <a:buFont typeface="Wingdings" panose="05000000000000000000" pitchFamily="2" charset="2"/>
              <a:buChar char="ü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사고발생 개인정보가 민감정보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고유식별정보일 경우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lnSpc>
                <a:spcPct val="114000"/>
              </a:lnSpc>
              <a:buSzPct val="80000"/>
              <a:buFont typeface="Wingdings" panose="05000000000000000000" pitchFamily="2" charset="2"/>
              <a:buChar char="ü"/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영리목적으로 위반한 경우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lnSpc>
                <a:spcPct val="114000"/>
              </a:lnSpc>
              <a:buSzPct val="80000"/>
              <a:buFont typeface="Wingdings" panose="05000000000000000000" pitchFamily="2" charset="2"/>
              <a:buChar char="ü"/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천명 이상 정보주체 개인정보를 무단수집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열람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이용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유출한 경우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C71010-F4B2-414F-2E98-C5FC827000A7}"/>
              </a:ext>
            </a:extLst>
          </p:cNvPr>
          <p:cNvSpPr txBox="1"/>
          <p:nvPr/>
        </p:nvSpPr>
        <p:spPr>
          <a:xfrm>
            <a:off x="1117778" y="6200127"/>
            <a:ext cx="5438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dirty="0">
                <a:solidFill>
                  <a:srgbClr val="C00000"/>
                </a:solidFill>
                <a:latin typeface="+mj-ea"/>
                <a:ea typeface="+mj-ea"/>
              </a:rPr>
              <a:t>비위정도</a:t>
            </a:r>
            <a:r>
              <a:rPr lang="en-US" altLang="ko-KR" dirty="0">
                <a:solidFill>
                  <a:srgbClr val="C00000"/>
                </a:solidFill>
                <a:latin typeface="+mj-ea"/>
                <a:ea typeface="+mj-ea"/>
              </a:rPr>
              <a:t> ·</a:t>
            </a:r>
            <a:r>
              <a:rPr lang="ko-KR" altLang="en-US" dirty="0">
                <a:solidFill>
                  <a:srgbClr val="C00000"/>
                </a:solidFill>
                <a:latin typeface="+mj-ea"/>
                <a:ea typeface="+mj-ea"/>
              </a:rPr>
              <a:t>과실여부가 약하더라도 징계 가중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41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D140EBE-1D2F-9A97-DEA1-EF383E32A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426" y="6785173"/>
            <a:ext cx="1401279" cy="2737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CAB1741-9DC8-9E46-0E3A-6AAC405F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31" y="67934"/>
            <a:ext cx="2867919" cy="584667"/>
          </a:xfrm>
          <a:prstGeom prst="rect">
            <a:avLst/>
          </a:prstGeom>
        </p:spPr>
      </p:pic>
      <p:graphicFrame>
        <p:nvGraphicFramePr>
          <p:cNvPr id="2" name="Group 59">
            <a:extLst>
              <a:ext uri="{FF2B5EF4-FFF2-40B4-BE49-F238E27FC236}">
                <a16:creationId xmlns:a16="http://schemas.microsoft.com/office/drawing/2014/main" id="{1D0C2A2A-806B-8008-C47D-CAE8A854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91357"/>
              </p:ext>
            </p:extLst>
          </p:nvPr>
        </p:nvGraphicFramePr>
        <p:xfrm>
          <a:off x="804648" y="1323974"/>
          <a:ext cx="5969534" cy="5226008"/>
        </p:xfrm>
        <a:graphic>
          <a:graphicData uri="http://schemas.openxmlformats.org/drawingml/2006/table">
            <a:tbl>
              <a:tblPr/>
              <a:tblGrid>
                <a:gridCol w="96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832">
                  <a:extLst>
                    <a:ext uri="{9D8B030D-6E8A-4147-A177-3AD203B41FA5}">
                      <a16:colId xmlns:a16="http://schemas.microsoft.com/office/drawing/2014/main" val="3041608456"/>
                    </a:ext>
                  </a:extLst>
                </a:gridCol>
              </a:tblGrid>
              <a:tr h="4582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KoPubWorld돋움체 Bold" panose="00000800000000000000" pitchFamily="2" charset="-127"/>
                        </a:rPr>
                        <a:t>항목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내용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솔루션 예시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07327"/>
                  </a:ext>
                </a:extLst>
              </a:tr>
              <a:tr h="1011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파기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PC,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서버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DBMS,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스마트폰에 저장된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고객 개인정보 데이터 파일 자동화 식별 및 파기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고시 </a:t>
                      </a:r>
                      <a:r>
                        <a:rPr kumimoji="0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조</a:t>
                      </a:r>
                      <a:r>
                        <a:rPr kumimoji="0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Privacy-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(PC: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윈도우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맥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Server-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(DB,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서버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암호화 보관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및 전송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PC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저장 개인정보 검출 삭제 암호화 </a:t>
                      </a:r>
                      <a:endParaRPr kumimoji="0" lang="en-US" altLang="ko-KR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②항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ko-KR" alt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Privacy-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63139"/>
                  </a:ext>
                </a:extLst>
              </a:tr>
              <a:tr h="7348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25200" marB="252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DMZ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서버 저장 개인정보 검출 삭제 암호화 </a:t>
                      </a:r>
                      <a:endParaRPr kumimoji="0" lang="en-US" altLang="ko-KR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③항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ko-KR" alt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Server-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5982"/>
                  </a:ext>
                </a:extLst>
              </a:tr>
              <a:tr h="6077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25200" marB="252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DBMS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저장 개인정보 검출 암호화 </a:t>
                      </a:r>
                      <a:endParaRPr kumimoji="0" lang="en-US" altLang="ko-KR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②항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ko-KR" alt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암호화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7321"/>
                  </a:ext>
                </a:extLst>
              </a:tr>
              <a:tr h="1011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유출 통제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USB,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출력물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인터넷 파일전송을 통한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개인정보 유출통제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단말기 반출입을 통한 유출통제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(6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③항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en-US" altLang="ko-KR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Endpoint DLP,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Network DLP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4931"/>
                  </a:ext>
                </a:extLst>
              </a:tr>
              <a:tr h="7566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출력물 통제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출력파일 내 민감정보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고유식별정보 포함 시  </a:t>
                      </a:r>
                      <a:endParaRPr kumimoji="0" lang="en-US" altLang="ko-KR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인쇄자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인쇄일시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일련번호 등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기록 </a:t>
                      </a:r>
                      <a:endParaRPr kumimoji="0" lang="en-US" altLang="ko-KR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(13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③항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ko-KR" alt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Privacy-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(PC: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윈도우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맥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152896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9BD2D42A-459A-46A0-8507-1A5230DB0231}"/>
              </a:ext>
            </a:extLst>
          </p:cNvPr>
          <p:cNvGrpSpPr/>
          <p:nvPr/>
        </p:nvGrpSpPr>
        <p:grpSpPr>
          <a:xfrm>
            <a:off x="165745" y="-502149"/>
            <a:ext cx="280735" cy="8203610"/>
            <a:chOff x="186641" y="-1008233"/>
            <a:chExt cx="245213" cy="11479074"/>
          </a:xfrm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D87DA3B5-89CE-79F7-AFE2-5F19022C86CD}"/>
                </a:ext>
              </a:extLst>
            </p:cNvPr>
            <p:cNvSpPr/>
            <p:nvPr userDrawn="1"/>
          </p:nvSpPr>
          <p:spPr>
            <a:xfrm rot="5400000">
              <a:off x="-1855049" y="1033457"/>
              <a:ext cx="4328594" cy="245213"/>
            </a:xfrm>
            <a:prstGeom prst="parallelogram">
              <a:avLst>
                <a:gd name="adj" fmla="val 130738"/>
              </a:avLst>
            </a:prstGeom>
            <a:solidFill>
              <a:srgbClr val="008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C39311B4-FFAC-A797-EF35-E60A2436B791}"/>
                </a:ext>
              </a:extLst>
            </p:cNvPr>
            <p:cNvSpPr/>
            <p:nvPr userDrawn="1"/>
          </p:nvSpPr>
          <p:spPr>
            <a:xfrm rot="5400000">
              <a:off x="-3554915" y="6484072"/>
              <a:ext cx="7728325" cy="245213"/>
            </a:xfrm>
            <a:prstGeom prst="parallelogram">
              <a:avLst>
                <a:gd name="adj" fmla="val 130738"/>
              </a:avLst>
            </a:prstGeom>
            <a:solidFill>
              <a:srgbClr val="82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0BB3E3-ABF4-A39E-9F9B-305AFF18D1C4}"/>
              </a:ext>
            </a:extLst>
          </p:cNvPr>
          <p:cNvSpPr txBox="1"/>
          <p:nvPr/>
        </p:nvSpPr>
        <p:spPr>
          <a:xfrm>
            <a:off x="695325" y="800296"/>
            <a:ext cx="63382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개인정보보호를 위한 주요 기술적 보호조치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6746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D140EBE-1D2F-9A97-DEA1-EF383E32A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426" y="6785173"/>
            <a:ext cx="1401279" cy="2737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CAB1741-9DC8-9E46-0E3A-6AAC405F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31" y="67934"/>
            <a:ext cx="2867919" cy="584667"/>
          </a:xfrm>
          <a:prstGeom prst="rect">
            <a:avLst/>
          </a:prstGeom>
        </p:spPr>
      </p:pic>
      <p:graphicFrame>
        <p:nvGraphicFramePr>
          <p:cNvPr id="2" name="Group 59">
            <a:extLst>
              <a:ext uri="{FF2B5EF4-FFF2-40B4-BE49-F238E27FC236}">
                <a16:creationId xmlns:a16="http://schemas.microsoft.com/office/drawing/2014/main" id="{1D0C2A2A-806B-8008-C47D-CAE8A854A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13185"/>
              </p:ext>
            </p:extLst>
          </p:nvPr>
        </p:nvGraphicFramePr>
        <p:xfrm>
          <a:off x="804648" y="1336209"/>
          <a:ext cx="5969534" cy="4312116"/>
        </p:xfrm>
        <a:graphic>
          <a:graphicData uri="http://schemas.openxmlformats.org/drawingml/2006/table">
            <a:tbl>
              <a:tblPr/>
              <a:tblGrid>
                <a:gridCol w="96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307">
                  <a:extLst>
                    <a:ext uri="{9D8B030D-6E8A-4147-A177-3AD203B41FA5}">
                      <a16:colId xmlns:a16="http://schemas.microsoft.com/office/drawing/2014/main" val="3041608456"/>
                    </a:ext>
                  </a:extLst>
                </a:gridCol>
              </a:tblGrid>
              <a:tr h="3703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KoPubWorld돋움체 Bold" panose="00000800000000000000" pitchFamily="2" charset="-127"/>
                        </a:rPr>
                        <a:t>항목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내용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솔루션 예시</a:t>
                      </a: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07327"/>
                  </a:ext>
                </a:extLst>
              </a:tr>
              <a:tr h="14886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처리 시스템 접속기록관리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개인정보 처리 시스템 정보 조회기록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누구의 정보를 가져갔는지도 기록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 DBMS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(DB query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와  결과값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터미널 서비스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(Telnet, FTP/SFTP, 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윈도우 터미널 등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웹애플리케이션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(8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en-US" altLang="ko-KR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DB-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웹로그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관리 솔루션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13920"/>
                  </a:ext>
                </a:extLst>
              </a:tr>
              <a:tr h="10413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개인정보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처리 시스템 권한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접근통제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개인정보 처리 시스템 비인가자 접속차단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권한 부여 기록관리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(6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①항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ko-KR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DB-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615586"/>
                  </a:ext>
                </a:extLst>
              </a:tr>
              <a:tr h="8176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망분리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인터넷망 차단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개인정보 처리시스템에 접근권한을 가진 단말은 </a:t>
                      </a:r>
                      <a:r>
                        <a:rPr kumimoji="0" lang="ko-KR" alt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망분리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논리적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물리적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(6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⑥항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kumimoji="0" lang="ko-KR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VD-</a:t>
                      </a:r>
                      <a:r>
                        <a:rPr kumimoji="0" lang="en-US" altLang="ko-K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논리적 </a:t>
                      </a:r>
                      <a:r>
                        <a:rPr kumimoji="0" lang="ko-KR" altLang="en-US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망분리</a:t>
                      </a:r>
                      <a:r>
                        <a:rPr kumimoji="0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0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악성코드 통제 </a:t>
                      </a: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DC3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관리용 단말에 대한 악성코드 차단 조치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(9</a:t>
                      </a:r>
                      <a:r>
                        <a:rPr kumimoji="0" lang="ko-KR" altLang="en-US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 ①항</a:t>
                      </a:r>
                      <a:r>
                        <a:rPr kumimoji="0" lang="en-US" altLang="ko-KR" sz="11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안티바이러스 </a:t>
                      </a:r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6000" marR="0" lvl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EDR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 horzOverflow="overflow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104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CBAD25-4052-92AF-33C6-90A153711229}"/>
              </a:ext>
            </a:extLst>
          </p:cNvPr>
          <p:cNvSpPr txBox="1"/>
          <p:nvPr/>
        </p:nvSpPr>
        <p:spPr>
          <a:xfrm>
            <a:off x="446481" y="5869027"/>
            <a:ext cx="6752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Bold"/>
                <a:ea typeface="KoPubWorld돋움체 Bold"/>
                <a:cs typeface="+mn-cs"/>
              </a:rPr>
              <a:t>체계적인 기술적 관리적 보호조치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방안구축은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Bold"/>
                <a:ea typeface="KoPubWorld돋움체 Bold"/>
                <a:cs typeface="+mn-cs"/>
              </a:rPr>
              <a:t> 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KoPubWorld돋움체 Bold"/>
              <a:ea typeface="KoPubWorld돋움체 Bold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Bold"/>
                <a:ea typeface="KoPubWorld돋움체 Bold"/>
                <a:cs typeface="+mn-cs"/>
              </a:rPr>
              <a:t>소만사 프라이버시 컨설팅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통해 구현하실 수 있습니다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hlinkClick r:id="rId4"/>
              </a:rPr>
              <a:t>consulting@somansa.com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BD2D42A-459A-46A0-8507-1A5230DB0231}"/>
              </a:ext>
            </a:extLst>
          </p:cNvPr>
          <p:cNvGrpSpPr/>
          <p:nvPr/>
        </p:nvGrpSpPr>
        <p:grpSpPr>
          <a:xfrm>
            <a:off x="165745" y="-502149"/>
            <a:ext cx="280735" cy="8203610"/>
            <a:chOff x="186641" y="-1008233"/>
            <a:chExt cx="245213" cy="11479074"/>
          </a:xfrm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D87DA3B5-89CE-79F7-AFE2-5F19022C86CD}"/>
                </a:ext>
              </a:extLst>
            </p:cNvPr>
            <p:cNvSpPr/>
            <p:nvPr userDrawn="1"/>
          </p:nvSpPr>
          <p:spPr>
            <a:xfrm rot="5400000">
              <a:off x="-1855049" y="1033457"/>
              <a:ext cx="4328594" cy="245213"/>
            </a:xfrm>
            <a:prstGeom prst="parallelogram">
              <a:avLst>
                <a:gd name="adj" fmla="val 130738"/>
              </a:avLst>
            </a:prstGeom>
            <a:solidFill>
              <a:srgbClr val="008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C39311B4-FFAC-A797-EF35-E60A2436B791}"/>
                </a:ext>
              </a:extLst>
            </p:cNvPr>
            <p:cNvSpPr/>
            <p:nvPr userDrawn="1"/>
          </p:nvSpPr>
          <p:spPr>
            <a:xfrm rot="5400000">
              <a:off x="-3554915" y="6484072"/>
              <a:ext cx="7728325" cy="245213"/>
            </a:xfrm>
            <a:prstGeom prst="parallelogram">
              <a:avLst>
                <a:gd name="adj" fmla="val 130738"/>
              </a:avLst>
            </a:prstGeom>
            <a:solidFill>
              <a:srgbClr val="82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4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/>
                <a:ea typeface="KoPubWorld돋움체 Light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DC080B-D4D7-B9DB-133C-10095CC71DDF}"/>
              </a:ext>
            </a:extLst>
          </p:cNvPr>
          <p:cNvSpPr txBox="1"/>
          <p:nvPr/>
        </p:nvSpPr>
        <p:spPr>
          <a:xfrm>
            <a:off x="695325" y="800296"/>
            <a:ext cx="63382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개인정보보호를 위한 주요 기술적 보호조치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7183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KoPubWorld돋움체 Bold"/>
        <a:ea typeface="KoPubWorld돋움체 Bold"/>
        <a:cs typeface=""/>
      </a:majorFont>
      <a:minorFont>
        <a:latin typeface="KoPubWorld돋움체 Light"/>
        <a:ea typeface="KoPubWorld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505</Words>
  <Application>Microsoft Office PowerPoint</Application>
  <PresentationFormat>사용자 지정</PresentationFormat>
  <Paragraphs>126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KoPubWorld돋움체 Bold</vt:lpstr>
      <vt:lpstr>Wingdings</vt:lpstr>
      <vt:lpstr>KoPubWorld돋움체 Light</vt:lpstr>
      <vt:lpstr>Arial</vt:lpstr>
      <vt:lpstr>KoPubWorld돋움체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Hyunjung</dc:creator>
  <cp:lastModifiedBy>Kim Hyunjung</cp:lastModifiedBy>
  <cp:revision>100</cp:revision>
  <dcterms:created xsi:type="dcterms:W3CDTF">2022-11-24T06:55:26Z</dcterms:created>
  <dcterms:modified xsi:type="dcterms:W3CDTF">2023-08-24T00:07:51Z</dcterms:modified>
</cp:coreProperties>
</file>